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7" r:id="rId6"/>
    <p:sldId id="259" r:id="rId7"/>
    <p:sldId id="269" r:id="rId8"/>
    <p:sldId id="261" r:id="rId9"/>
    <p:sldId id="262" r:id="rId10"/>
    <p:sldId id="263" r:id="rId11"/>
    <p:sldId id="265" r:id="rId12"/>
    <p:sldId id="264" r:id="rId13"/>
    <p:sldId id="268" r:id="rId14"/>
    <p:sldId id="266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a3c8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a3c89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3d34a758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3d34a758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EA4D17BB-97E7-7767-45F8-B10B72DE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3d34a7589_0_59:notes">
            <a:extLst>
              <a:ext uri="{FF2B5EF4-FFF2-40B4-BE49-F238E27FC236}">
                <a16:creationId xmlns:a16="http://schemas.microsoft.com/office/drawing/2014/main" id="{83E1AA09-6313-3A43-A59D-6A3245A408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3d34a7589_0_59:notes">
            <a:extLst>
              <a:ext uri="{FF2B5EF4-FFF2-40B4-BE49-F238E27FC236}">
                <a16:creationId xmlns:a16="http://schemas.microsoft.com/office/drawing/2014/main" id="{5912BED1-6D5A-5D49-9F72-35E8F8DD84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46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3d34a75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3d34a75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3d34a75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3d34a75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51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3d34a758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3d34a758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-1" y="1321202"/>
            <a:ext cx="9082008" cy="2700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CoE Proposal </a:t>
            </a:r>
            <a:br>
              <a:rPr lang="en" b="1" dirty="0">
                <a:solidFill>
                  <a:schemeClr val="bg1"/>
                </a:solidFill>
              </a:rPr>
            </a:br>
            <a:br>
              <a:rPr lang="en" b="1" dirty="0">
                <a:solidFill>
                  <a:schemeClr val="bg1"/>
                </a:solidFill>
              </a:rPr>
            </a:br>
            <a:r>
              <a:rPr lang="en" sz="3200" b="1" dirty="0">
                <a:solidFill>
                  <a:schemeClr val="bg1"/>
                </a:solidFill>
              </a:rPr>
              <a:t>Submitted By: </a:t>
            </a:r>
            <a:r>
              <a:rPr lang="en" sz="2000" b="1" dirty="0">
                <a:solidFill>
                  <a:schemeClr val="bg1"/>
                </a:solidFill>
              </a:rPr>
              <a:t>College/University Name [District]____________</a:t>
            </a:r>
            <a:br>
              <a:rPr lang="en" b="1" dirty="0">
                <a:solidFill>
                  <a:schemeClr val="bg1"/>
                </a:solidFill>
              </a:rPr>
            </a:b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205A41-A70D-00DE-BC98-3954A8C5B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44"/>
          <a:stretch/>
        </p:blipFill>
        <p:spPr>
          <a:xfrm>
            <a:off x="122637" y="174718"/>
            <a:ext cx="3201750" cy="782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8F640C-AB42-85CF-D8E2-6DFA3A4AD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50D5B-5F18-FDCA-AD10-D853AF9FF2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50693"/>
          <a:stretch/>
        </p:blipFill>
        <p:spPr>
          <a:xfrm>
            <a:off x="5718874" y="75736"/>
            <a:ext cx="3192058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63012-5450-8A15-2F52-432ECC03A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F0B-7E43-3AF0-FA18-2B943856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603" y="109548"/>
            <a:ext cx="6212791" cy="564629"/>
          </a:xfrm>
        </p:spPr>
        <p:txBody>
          <a:bodyPr>
            <a:normAutofit fontScale="90000"/>
          </a:bodyPr>
          <a:lstStyle/>
          <a:p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Action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D3E49-9B3C-0E62-A9B5-F1991D61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5E9613-87FC-B943-7580-6536CC87B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68061"/>
              </p:ext>
            </p:extLst>
          </p:nvPr>
        </p:nvGraphicFramePr>
        <p:xfrm>
          <a:off x="72324" y="674177"/>
          <a:ext cx="8999350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91520">
                  <a:extLst>
                    <a:ext uri="{9D8B030D-6E8A-4147-A177-3AD203B41FA5}">
                      <a16:colId xmlns:a16="http://schemas.microsoft.com/office/drawing/2014/main" val="4262377967"/>
                    </a:ext>
                  </a:extLst>
                </a:gridCol>
                <a:gridCol w="2311831">
                  <a:extLst>
                    <a:ext uri="{9D8B030D-6E8A-4147-A177-3AD203B41FA5}">
                      <a16:colId xmlns:a16="http://schemas.microsoft.com/office/drawing/2014/main" val="1124275469"/>
                    </a:ext>
                  </a:extLst>
                </a:gridCol>
                <a:gridCol w="3192650">
                  <a:extLst>
                    <a:ext uri="{9D8B030D-6E8A-4147-A177-3AD203B41FA5}">
                      <a16:colId xmlns:a16="http://schemas.microsoft.com/office/drawing/2014/main" val="2496810097"/>
                    </a:ext>
                  </a:extLst>
                </a:gridCol>
                <a:gridCol w="2903349">
                  <a:extLst>
                    <a:ext uri="{9D8B030D-6E8A-4147-A177-3AD203B41FA5}">
                      <a16:colId xmlns:a16="http://schemas.microsoft.com/office/drawing/2014/main" val="865441086"/>
                    </a:ext>
                  </a:extLst>
                </a:gridCol>
              </a:tblGrid>
              <a:tr h="294467">
                <a:tc>
                  <a:txBody>
                    <a:bodyPr/>
                    <a:lstStyle/>
                    <a:p>
                      <a:r>
                        <a:rPr lang="en-IN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76643"/>
                  </a:ext>
                </a:extLst>
              </a:tr>
              <a:tr h="294467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604211"/>
                  </a:ext>
                </a:extLst>
              </a:tr>
              <a:tr h="294467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02783"/>
                  </a:ext>
                </a:extLst>
              </a:tr>
              <a:tr h="294467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580360"/>
                  </a:ext>
                </a:extLst>
              </a:tr>
              <a:tr h="294467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93461"/>
                  </a:ext>
                </a:extLst>
              </a:tr>
              <a:tr h="294467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46910"/>
                  </a:ext>
                </a:extLst>
              </a:tr>
              <a:tr h="294467"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36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18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D449D-BFA7-EAE2-9C75-22D4A7ED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0FDB-C31B-2D5C-A46F-9C44F2B4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3" y="914372"/>
            <a:ext cx="4045200" cy="2539839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Patents/Copyrights/ Geographical Identification-GI </a:t>
            </a:r>
            <a:b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IN" sz="1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[Highlight the potential Technologies/ Products/ Methods you will undertake for Filing Patents/Copyrights and GI]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648A9-CABF-CA31-4EE6-A49578C84A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61993"/>
            <a:ext cx="4486759" cy="4107051"/>
          </a:xfrm>
        </p:spPr>
        <p:txBody>
          <a:bodyPr>
            <a:normAutofit/>
          </a:bodyPr>
          <a:lstStyle/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</a:t>
            </a:r>
          </a:p>
          <a:p>
            <a:pPr marL="457200" lvl="2" indent="-342900">
              <a:buSzPts val="1800"/>
              <a:buFont typeface="Roboto"/>
              <a:buChar char="●"/>
            </a:pPr>
            <a:endParaRPr lang="en-IN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04729-D3A3-175A-9563-59B5012C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1A823-B835-2ACD-0230-BEEA2D97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D5F7-019B-9C2E-5A88-A3A17427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51" y="1318416"/>
            <a:ext cx="4045200" cy="1482300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26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</a:t>
            </a:r>
            <a:r>
              <a:rPr lang="en-IN" sz="2600" b="1" kern="1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CoE</a:t>
            </a:r>
            <a:r>
              <a:rPr lang="en-IN" sz="26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will be Financially Viable and Sustainable?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D9F14-4786-14CD-90CB-3EF4D29A03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77491"/>
            <a:ext cx="4494507" cy="4060555"/>
          </a:xfrm>
        </p:spPr>
        <p:txBody>
          <a:bodyPr>
            <a:normAutofit fontScale="92500" lnSpcReduction="10000"/>
          </a:bodyPr>
          <a:lstStyle/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C6C0D-6C3E-DB4F-5558-36C42E19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8787-16DA-5CA6-EF4E-BF5AC703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672E-661D-FC94-4D67-D6B22652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51" y="1318416"/>
            <a:ext cx="4045200" cy="1482300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26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</a:t>
            </a:r>
            <a:r>
              <a:rPr lang="en-IN" sz="2600" b="1" kern="1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CoE</a:t>
            </a:r>
            <a:r>
              <a:rPr lang="en-IN" sz="26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will be Financially Viable and Sustainable?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E2142-4ACC-AB90-67BF-29A3228F81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77491"/>
            <a:ext cx="4494507" cy="4060555"/>
          </a:xfrm>
        </p:spPr>
        <p:txBody>
          <a:bodyPr>
            <a:normAutofit fontScale="92500" lnSpcReduction="10000"/>
          </a:bodyPr>
          <a:lstStyle/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 </a:t>
            </a:r>
          </a:p>
          <a:p>
            <a:pPr marL="457200" lvl="2" indent="-342900">
              <a:buSzPts val="1800"/>
              <a:buFont typeface="Roboto"/>
              <a:buChar char="●"/>
            </a:pPr>
            <a:r>
              <a:rPr lang="en-IN" sz="2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01BF4-0172-96A2-FDF3-F5A58683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2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F323-EDCA-950D-5C34-D82B6D56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561DB-3BF9-283A-6C06-9E2C6880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49262" y="1370209"/>
            <a:ext cx="4236758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3200" b="1" kern="100" dirty="0">
                <a:solidFill>
                  <a:schemeClr val="accent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Description of Institution</a:t>
            </a:r>
            <a:endParaRPr lang="en-IN" sz="3200" kern="100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4224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indent="-457200"/>
            <a:r>
              <a:rPr lang="en-IN" sz="2800" dirty="0"/>
              <a:t>   </a:t>
            </a:r>
          </a:p>
          <a:p>
            <a:pPr indent="-457200"/>
            <a:r>
              <a:rPr lang="en-IN" sz="2800" dirty="0"/>
              <a:t>  </a:t>
            </a:r>
          </a:p>
          <a:p>
            <a:pPr indent="-457200"/>
            <a:r>
              <a:rPr lang="en-IN" sz="2800" dirty="0"/>
              <a:t>  </a:t>
            </a:r>
          </a:p>
          <a:p>
            <a:pPr indent="-457200"/>
            <a:r>
              <a:rPr lang="en-IN" sz="2800" dirty="0"/>
              <a:t>  </a:t>
            </a:r>
          </a:p>
          <a:p>
            <a:pPr indent="-457200"/>
            <a:r>
              <a:rPr lang="en-IN" sz="2800" dirty="0"/>
              <a:t>  </a:t>
            </a:r>
          </a:p>
          <a:p>
            <a:pPr indent="-457200"/>
            <a:r>
              <a:rPr lang="en-IN" sz="2800" dirty="0"/>
              <a:t>  </a:t>
            </a:r>
          </a:p>
          <a:p>
            <a:pPr indent="-457200"/>
            <a:r>
              <a:rPr lang="en-IN" sz="2800" dirty="0"/>
              <a:t>  </a:t>
            </a:r>
          </a:p>
          <a:p>
            <a:pPr indent="-457200"/>
            <a:r>
              <a:rPr lang="en-IN" sz="2800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2FC20-E84E-70DF-6A4B-A74FD0558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19005" y="1401206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 of the Functional Area: _________________</a:t>
            </a:r>
            <a:br>
              <a:rPr lang="en-IN" sz="32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3200" b="1" kern="1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1999" cy="4224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>
              <a:lnSpc>
                <a:spcPct val="105000"/>
              </a:lnSpc>
              <a:buNone/>
            </a:pPr>
            <a:r>
              <a:rPr lang="en-IN" sz="2800" b="1" kern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This Functional Area? </a:t>
            </a:r>
          </a:p>
          <a:p>
            <a:pPr lvl="0" indent="-457200">
              <a:lnSpc>
                <a:spcPct val="105000"/>
              </a:lnSpc>
            </a:pPr>
            <a:r>
              <a:rPr lang="en-IN" sz="2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</a:t>
            </a:r>
          </a:p>
          <a:p>
            <a:pPr lvl="0" indent="-457200">
              <a:lnSpc>
                <a:spcPct val="105000"/>
              </a:lnSpc>
            </a:pPr>
            <a:r>
              <a:rPr lang="en-IN" sz="2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lvl="0" indent="-457200">
              <a:lnSpc>
                <a:spcPct val="105000"/>
              </a:lnSpc>
            </a:pPr>
            <a:endParaRPr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C21F0-649D-2898-F28C-43770600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49264" y="69742"/>
            <a:ext cx="4045200" cy="20070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College/University Needs </a:t>
            </a:r>
            <a:r>
              <a:rPr lang="en-IN" sz="2900" b="1" kern="1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CoE</a:t>
            </a:r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Award? </a:t>
            </a:r>
            <a:b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IN" sz="16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[e.g. already groomed Start-ups, Owns Patents/Technologies, Dominance of Specific Resources in the region etc.]</a:t>
            </a:r>
            <a:endParaRPr lang="en-IN" sz="2900" b="1" kern="1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4572001" y="69742"/>
            <a:ext cx="4572000" cy="41552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endParaRPr lang="en-IN"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5D0F0-5A16-E013-5F16-E5AC78F82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69B36-C4DD-CD92-95C9-74409CF9244D}"/>
              </a:ext>
            </a:extLst>
          </p:cNvPr>
          <p:cNvSpPr txBox="1"/>
          <p:nvPr/>
        </p:nvSpPr>
        <p:spPr>
          <a:xfrm>
            <a:off x="105701" y="2076773"/>
            <a:ext cx="42775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No. of Start-ups at Campus? </a:t>
            </a:r>
          </a:p>
          <a:p>
            <a:r>
              <a:rPr lang="en-IN" dirty="0"/>
              <a:t>________________________</a:t>
            </a:r>
          </a:p>
          <a:p>
            <a:endParaRPr lang="en-IN" dirty="0"/>
          </a:p>
          <a:p>
            <a:endParaRPr lang="en-IN" dirty="0"/>
          </a:p>
          <a:p>
            <a:r>
              <a:rPr lang="en-IN" b="1" dirty="0"/>
              <a:t>No. of Students aspiring for Start-ups? </a:t>
            </a:r>
          </a:p>
          <a:p>
            <a:r>
              <a:rPr lang="en-IN" dirty="0"/>
              <a:t>__________________________________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:a16="http://schemas.microsoft.com/office/drawing/2014/main" id="{226A6E14-CED8-2502-9387-F2688036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extLst>
              <a:ext uri="{FF2B5EF4-FFF2-40B4-BE49-F238E27FC236}">
                <a16:creationId xmlns:a16="http://schemas.microsoft.com/office/drawing/2014/main" id="{C846493B-07D5-2F79-0819-9441DBB6E7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400" y="811515"/>
            <a:ext cx="4045200" cy="22440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Colleges and Schools you will handhold/ Mentor/ Groom for Entrepreneurship Activities? </a:t>
            </a:r>
            <a:endParaRPr sz="2900" b="1" kern="1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6" name="Google Shape;86;p16">
            <a:extLst>
              <a:ext uri="{FF2B5EF4-FFF2-40B4-BE49-F238E27FC236}">
                <a16:creationId xmlns:a16="http://schemas.microsoft.com/office/drawing/2014/main" id="{B5618755-CA1A-D23D-B848-07E5D15882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0" y="-1"/>
            <a:ext cx="4572000" cy="4224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indent="-457200">
              <a:lnSpc>
                <a:spcPct val="105000"/>
              </a:lnSpc>
            </a:pPr>
            <a:endParaRPr lang="en-IN"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551F7-F2FD-574E-E16A-DA8B742DF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5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30544" y="7978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Team Strength and Human Resource at your Institution</a:t>
            </a:r>
            <a:endParaRPr sz="2900" b="1" kern="1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572000" y="255720"/>
            <a:ext cx="4479010" cy="464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IN" sz="2000" b="1" dirty="0"/>
              <a:t>Team Members and their Role 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6A5BE-2D71-D72B-E07B-27891B6D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A664E-A3C7-5A58-BBB7-CE4A78726B1A}"/>
              </a:ext>
            </a:extLst>
          </p:cNvPr>
          <p:cNvSpPr txBox="1"/>
          <p:nvPr/>
        </p:nvSpPr>
        <p:spPr>
          <a:xfrm>
            <a:off x="131736" y="1983783"/>
            <a:ext cx="4308529" cy="169277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5"/>
                </a:solidFill>
              </a:rPr>
              <a:t>Profile of Proposed </a:t>
            </a:r>
            <a:r>
              <a:rPr lang="en-IN" sz="2000" b="1" dirty="0" err="1">
                <a:solidFill>
                  <a:schemeClr val="accent5"/>
                </a:solidFill>
              </a:rPr>
              <a:t>CoE</a:t>
            </a:r>
            <a:r>
              <a:rPr lang="en-IN" sz="2000" b="1" dirty="0">
                <a:solidFill>
                  <a:schemeClr val="accent5"/>
                </a:solidFill>
              </a:rPr>
              <a:t> Head: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BD3566-11AC-1648-81F7-FD7F5ECE1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55443"/>
              </p:ext>
            </p:extLst>
          </p:nvPr>
        </p:nvGraphicFramePr>
        <p:xfrm>
          <a:off x="4579749" y="771186"/>
          <a:ext cx="447901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57">
                  <a:extLst>
                    <a:ext uri="{9D8B030D-6E8A-4147-A177-3AD203B41FA5}">
                      <a16:colId xmlns:a16="http://schemas.microsoft.com/office/drawing/2014/main" val="1274840599"/>
                    </a:ext>
                  </a:extLst>
                </a:gridCol>
                <a:gridCol w="1802992">
                  <a:extLst>
                    <a:ext uri="{9D8B030D-6E8A-4147-A177-3AD203B41FA5}">
                      <a16:colId xmlns:a16="http://schemas.microsoft.com/office/drawing/2014/main" val="4267451950"/>
                    </a:ext>
                  </a:extLst>
                </a:gridCol>
                <a:gridCol w="2099061">
                  <a:extLst>
                    <a:ext uri="{9D8B030D-6E8A-4147-A177-3AD203B41FA5}">
                      <a16:colId xmlns:a16="http://schemas.microsoft.com/office/drawing/2014/main" val="1553100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Team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7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58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5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1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1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8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503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268400" y="166943"/>
            <a:ext cx="4045200" cy="130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Contribution in Entrepreneurship Development </a:t>
            </a:r>
            <a:endParaRPr sz="2900" b="1" kern="1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572000" y="166941"/>
            <a:ext cx="4479010" cy="464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IN" sz="2000" b="1" dirty="0"/>
              <a:t>DUY 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6A5BE-2D71-D72B-E07B-27891B6D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A664E-A3C7-5A58-BBB7-CE4A78726B1A}"/>
              </a:ext>
            </a:extLst>
          </p:cNvPr>
          <p:cNvSpPr txBox="1"/>
          <p:nvPr/>
        </p:nvSpPr>
        <p:spPr>
          <a:xfrm>
            <a:off x="133705" y="1744086"/>
            <a:ext cx="4308529" cy="169277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5"/>
                </a:solidFill>
              </a:rPr>
              <a:t>Activities organized: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/>
              <a:t>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BD3566-11AC-1648-81F7-FD7F5ECE1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51055"/>
              </p:ext>
            </p:extLst>
          </p:nvPr>
        </p:nvGraphicFramePr>
        <p:xfrm>
          <a:off x="4597505" y="646898"/>
          <a:ext cx="447901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57">
                  <a:extLst>
                    <a:ext uri="{9D8B030D-6E8A-4147-A177-3AD203B41FA5}">
                      <a16:colId xmlns:a16="http://schemas.microsoft.com/office/drawing/2014/main" val="1274840599"/>
                    </a:ext>
                  </a:extLst>
                </a:gridCol>
                <a:gridCol w="2229515">
                  <a:extLst>
                    <a:ext uri="{9D8B030D-6E8A-4147-A177-3AD203B41FA5}">
                      <a16:colId xmlns:a16="http://schemas.microsoft.com/office/drawing/2014/main" val="4267451950"/>
                    </a:ext>
                  </a:extLst>
                </a:gridCol>
                <a:gridCol w="1672538">
                  <a:extLst>
                    <a:ext uri="{9D8B030D-6E8A-4147-A177-3AD203B41FA5}">
                      <a16:colId xmlns:a16="http://schemas.microsoft.com/office/drawing/2014/main" val="1553100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Sl.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Name of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Participant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7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accent1"/>
                          </a:solidFill>
                        </a:rPr>
                        <a:t>Startup Bootcamp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58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Entrepreneurship Development Program (EDP)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5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Udyam Registered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1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DPR Prepared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1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Enterprise Created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8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Other achievements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5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78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243514" y="875654"/>
            <a:ext cx="4045200" cy="27377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you will Engage with Students from your Campus and Outside Youth? </a:t>
            </a:r>
            <a:br>
              <a:rPr lang="en-IN" sz="29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IN" sz="1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[e.g. Activities and initiatives you want to undertake to maximise engagements and outreach.]</a:t>
            </a:r>
            <a:endParaRPr sz="1800" b="1" kern="1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494508" cy="4224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600" dirty="0"/>
              <a:t> </a:t>
            </a:r>
          </a:p>
          <a:p>
            <a:pPr lvl="0"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lvl="0" indent="-457200">
              <a:lnSpc>
                <a:spcPct val="105000"/>
              </a:lnSpc>
            </a:pPr>
            <a:r>
              <a:rPr lang="en-IN" sz="2600" dirty="0"/>
              <a:t>  </a:t>
            </a:r>
          </a:p>
          <a:p>
            <a:pPr lvl="0" indent="-457200">
              <a:lnSpc>
                <a:spcPct val="105000"/>
              </a:lnSpc>
            </a:pPr>
            <a:endParaRPr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CD424-2B08-39AC-AB59-871FBB19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3DD8-CAE6-1FA7-F1D1-BE579AE5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00" y="1325105"/>
            <a:ext cx="4304211" cy="2049048"/>
          </a:xfrm>
        </p:spPr>
        <p:txBody>
          <a:bodyPr>
            <a:normAutofit fontScale="90000"/>
          </a:bodyPr>
          <a:lstStyle/>
          <a:p>
            <a:r>
              <a:rPr lang="en-IN" sz="31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</a:t>
            </a:r>
            <a:r>
              <a:rPr lang="en-IN" sz="3100" b="1" kern="1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CoE</a:t>
            </a:r>
            <a:r>
              <a:rPr lang="en-IN" sz="31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will help create Student Start-ups? </a:t>
            </a:r>
            <a:br>
              <a:rPr lang="en-IN" sz="31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IN" sz="1800" b="1" kern="1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[e.g. Mentoring, Handholding, Collaboration with Industry, Funding through Schemes, Market Linkages, Partnership with Industry and Govt. Depts. </a:t>
            </a:r>
            <a:r>
              <a:rPr lang="en-IN" sz="1800" b="1" u="sng" kern="1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 specify as per your plans and Industry needs</a:t>
            </a:r>
            <a:r>
              <a:rPr lang="en-IN" sz="1800" b="1" kern="1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A4643-247C-9FCE-129C-47D44CEECA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0" y="0"/>
            <a:ext cx="4412699" cy="4109334"/>
          </a:xfrm>
        </p:spPr>
        <p:txBody>
          <a:bodyPr>
            <a:normAutofit lnSpcReduction="10000"/>
          </a:bodyPr>
          <a:lstStyle/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  <a:p>
            <a:r>
              <a:rPr lang="en-IN" sz="26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45FDC-951B-340E-2FF4-A0E0323A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4987"/>
            <a:ext cx="9144000" cy="9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8701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407</Words>
  <Application>Microsoft Office PowerPoint</Application>
  <PresentationFormat>On-screen Show (16:9)</PresentationFormat>
  <Paragraphs>140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Wingdings</vt:lpstr>
      <vt:lpstr>Roboto</vt:lpstr>
      <vt:lpstr>Arial</vt:lpstr>
      <vt:lpstr>Material</vt:lpstr>
      <vt:lpstr>CoE Proposal   Submitted By: College/University Name [District]____________ </vt:lpstr>
      <vt:lpstr>Description of Institution</vt:lpstr>
      <vt:lpstr>Name of the Functional Area: _________________ </vt:lpstr>
      <vt:lpstr>Why College/University Needs CoE Award?  [e.g. already groomed Start-ups, Owns Patents/Technologies, Dominance of Specific Resources in the region etc.]</vt:lpstr>
      <vt:lpstr>Which Colleges and Schools you will handhold/ Mentor/ Groom for Entrepreneurship Activities? </vt:lpstr>
      <vt:lpstr>Team Strength and Human Resource at your Institution</vt:lpstr>
      <vt:lpstr>Contribution in Entrepreneurship Development </vt:lpstr>
      <vt:lpstr>How you will Engage with Students from your Campus and Outside Youth?  [e.g. Activities and initiatives you want to undertake to maximise engagements and outreach.]</vt:lpstr>
      <vt:lpstr>How CoE will help create Student Start-ups?  [e.g. Mentoring, Handholding, Collaboration with Industry, Funding through Schemes, Market Linkages, Partnership with Industry and Govt. Depts. Please specify as per your plans and Industry needs.]</vt:lpstr>
      <vt:lpstr>Action Plan</vt:lpstr>
      <vt:lpstr>Patents/Copyrights/ Geographical Identification-GI  [Highlight the potential Technologies/ Products/ Methods you will undertake for Filing Patents/Copyrights and GI]</vt:lpstr>
      <vt:lpstr>How CoE will be Financially Viable and Sustainable?</vt:lpstr>
      <vt:lpstr>How CoE will be Financially Viable and Sustainable?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Start-up Pitch Fotrmat</dc:title>
  <dc:creator>Amit</dc:creator>
  <cp:lastModifiedBy>D L</cp:lastModifiedBy>
  <cp:revision>14</cp:revision>
  <dcterms:modified xsi:type="dcterms:W3CDTF">2024-06-15T11:55:09Z</dcterms:modified>
</cp:coreProperties>
</file>